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sldIdLst>
    <p:sldId id="262" r:id="rId2"/>
    <p:sldId id="263" r:id="rId3"/>
    <p:sldId id="256" r:id="rId4"/>
    <p:sldId id="265" r:id="rId5"/>
    <p:sldId id="267" r:id="rId6"/>
    <p:sldId id="266" r:id="rId7"/>
    <p:sldId id="268" r:id="rId8"/>
    <p:sldId id="261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75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7475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475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747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4768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7476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7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7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7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7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7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7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7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7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7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7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8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8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8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8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8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8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8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4787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74788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89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90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91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92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93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94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95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96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97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98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99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800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801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802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803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804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4805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74806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807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808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809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810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811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812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4813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74814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815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816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817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74818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4819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4820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4821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4822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0E3EAED-23BA-4291-917A-0433240DBE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818" grpId="0"/>
      <p:bldP spid="74818" grpId="1"/>
      <p:bldP spid="74819" grpId="0" build="p">
        <p:tmplLst>
          <p:tmpl lvl="1">
            <p:tnLst>
              <p:par>
                <p:cTn presetID="39" presetClass="entr" presetSubtype="0" ac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48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7481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481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48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48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4819" grpId="1" build="allAtOnce">
        <p:tmplLst>
          <p:tmpl lvl="1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7481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481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48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48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748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C9F2CD-BF7F-46FC-97E8-88D84D2B6E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91F363-3EEF-4CAD-982F-5F72339EE8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DE6A12-C792-411D-AE18-1F1CC96368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2F9F06-8E71-4E8C-A499-8725FECCAA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3D79A0-AC7F-427D-AF11-2C2EC6CC71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E5584A-9DC4-42D6-B266-D15D7A354C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33D729-3B8C-48C8-8AA1-C3B8260FCA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E6C908-A799-45D2-B193-9A71682A0D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6137EC-EE21-47EE-ADE7-170C101BB1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71970B-B765-40C6-A349-196B18F93C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2000">
              <a:srgbClr val="00B050"/>
            </a:gs>
            <a:gs pos="95562">
              <a:srgbClr val="7030A0"/>
            </a:gs>
            <a:gs pos="96000">
              <a:srgbClr val="7030A0"/>
            </a:gs>
            <a:gs pos="88000">
              <a:schemeClr val="bg1">
                <a:lumMod val="20000"/>
                <a:lumOff val="80000"/>
              </a:schemeClr>
            </a:gs>
            <a:gs pos="99000">
              <a:srgbClr val="C000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3731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73732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3733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73734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35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36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37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38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39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40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41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42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43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44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374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73746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47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48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49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50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51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52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53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54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55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56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57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58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59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60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61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62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63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3764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73765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66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67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68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69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70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71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72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73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74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75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76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77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78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79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80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81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3782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73783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84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85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86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87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88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89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3790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73791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792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793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794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73795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3796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97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73798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73799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FDB006E7-3EBF-4482-9402-83AB5A4775D3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ransition>
    <p:zoom/>
    <p:sndAc>
      <p:stSnd>
        <p:snd r:embed="rId1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3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3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3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3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3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3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3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3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3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3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95" grpId="0"/>
      <p:bldP spid="73795" grpId="1"/>
      <p:bldP spid="73796" grpId="0" build="p">
        <p:tmplLst>
          <p:tmpl lvl="1">
            <p:tnLst>
              <p:par>
                <p:cTn presetID="39" presetClass="entr" presetSubtype="0" ac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37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39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37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39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37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39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37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39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37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3796" grpId="1" build="allAtOnce">
        <p:tmplLst>
          <p:tmpl lvl="1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737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737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737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737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379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737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my work\My Ducoment\Pictures\flowers\picture 2\AQ2K0Z5CAW03SGPCAI8S5TUCAYB52VXCA2MR23XCA89UIV3CAL17QIDCAXDKPT6CAM5SUDVCAJZ6Z69CARZO7JLCAPEPSN2CAD0MGKDCAVOOES6CANO5HUWCAOZQXJ1CAI3TEF3CA3SUWLSCANL31POCA1UDL0V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752600"/>
            <a:ext cx="8077200" cy="358139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838200" y="416004"/>
            <a:ext cx="780694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বিসমিল্লাহির রহমানির রাহিম 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5410200"/>
            <a:ext cx="752321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সবাইকে আন্তরিক শুভেচ্ছা 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zo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752600" y="457200"/>
            <a:ext cx="5029200" cy="12954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পরিচিতি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2590800"/>
            <a:ext cx="50292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মোঃ মশিয়ার রহমান </a:t>
            </a:r>
          </a:p>
          <a:p>
            <a:pPr algn="ctr"/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সহকারী অধ্যাপক</a:t>
            </a:r>
          </a:p>
          <a:p>
            <a:pPr algn="ctr"/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গণিত বিভাগ</a:t>
            </a:r>
          </a:p>
          <a:p>
            <a:pPr algn="ctr"/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মেট্রো</a:t>
            </a:r>
            <a:r>
              <a:rPr lang="bn-BD" sz="4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</a:t>
            </a:r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লিটন কলেজ, ঢাকা </a:t>
            </a:r>
            <a:endParaRPr lang="en-US" sz="48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200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1" y="2438399"/>
            <a:ext cx="2286000" cy="29132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>
    <p:zoom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1752600"/>
            <a:ext cx="8153400" cy="2057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উচ্চতর গণিত ১ম পত্র</a:t>
            </a:r>
            <a:endParaRPr lang="en-US" sz="1200" dirty="0"/>
          </a:p>
        </p:txBody>
      </p:sp>
      <p:sp>
        <p:nvSpPr>
          <p:cNvPr id="5" name="Rounded Rectangle 4"/>
          <p:cNvSpPr/>
          <p:nvPr/>
        </p:nvSpPr>
        <p:spPr>
          <a:xfrm>
            <a:off x="1600200" y="4038600"/>
            <a:ext cx="5791200" cy="2438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7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বিষয় কোডঃ</a:t>
            </a:r>
            <a:r>
              <a:rPr lang="bn-BD" sz="5400" dirty="0" smtClean="0">
                <a:solidFill>
                  <a:srgbClr val="FFFF00"/>
                </a:solidFill>
                <a:cs typeface="Vrinda" charset="0"/>
              </a:rPr>
              <a:t> </a:t>
            </a:r>
            <a:r>
              <a:rPr lang="en-US" sz="5400" dirty="0" smtClean="0">
                <a:solidFill>
                  <a:srgbClr val="FFFF00"/>
                </a:solidFill>
                <a:cs typeface="Vrinda" charset="0"/>
              </a:rPr>
              <a:t>265</a:t>
            </a:r>
            <a:endParaRPr lang="bn-BD" sz="5400" dirty="0" smtClean="0">
              <a:solidFill>
                <a:srgbClr val="FFFF00"/>
              </a:solidFill>
              <a:cs typeface="Vrinda" charset="0"/>
            </a:endParaRPr>
          </a:p>
          <a:p>
            <a:r>
              <a:rPr lang="bn-BD" sz="6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পূর্ণ মানঃ</a:t>
            </a:r>
            <a:r>
              <a:rPr lang="bn-BD" sz="6600" dirty="0" smtClean="0">
                <a:solidFill>
                  <a:srgbClr val="FFFF00"/>
                </a:solidFill>
                <a:cs typeface="Vrinda" charset="0"/>
              </a:rPr>
              <a:t>  </a:t>
            </a:r>
            <a:r>
              <a:rPr lang="en-US" sz="6600" dirty="0" smtClean="0">
                <a:solidFill>
                  <a:srgbClr val="FFFF00"/>
                </a:solidFill>
                <a:cs typeface="Vrinda" charset="0"/>
              </a:rPr>
              <a:t>100</a:t>
            </a:r>
          </a:p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362200" y="152400"/>
            <a:ext cx="4038600" cy="1447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নম্বর বন্টন </a:t>
            </a:r>
            <a:endParaRPr lang="en-US" sz="66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zoom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2514600"/>
            <a:ext cx="7696200" cy="988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buFont typeface="Wingdings" pitchFamily="2" charset="2"/>
              <a:buChar char="Ø"/>
            </a:pPr>
            <a:r>
              <a:rPr lang="bn-BD" sz="32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প্রথম অধ্যায় - ম্যাট্রিক্স ও </a:t>
            </a:r>
            <a:r>
              <a:rPr lang="bn-BD" sz="32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নির্ণায়ক </a:t>
            </a:r>
            <a:r>
              <a:rPr lang="bn-BD" sz="32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	</a:t>
            </a:r>
            <a:endParaRPr lang="en-US" sz="3200" dirty="0">
              <a:solidFill>
                <a:schemeClr val="accent4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Vrinda" charset="0"/>
            </a:endParaRPr>
          </a:p>
          <a:p>
            <a:pPr marL="571500" indent="-571500">
              <a:lnSpc>
                <a:spcPct val="90000"/>
              </a:lnSpc>
              <a:buFont typeface="Wingdings" pitchFamily="2" charset="2"/>
              <a:buChar char="Ø"/>
            </a:pPr>
            <a:r>
              <a:rPr lang="bn-BD" sz="32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পঞ্চম  অধ্যায় - বিন্যাস ও সমাবেশ 	</a:t>
            </a:r>
            <a:r>
              <a:rPr lang="bn-BD" sz="32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chemeClr val="accent4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228600"/>
            <a:ext cx="8382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6000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বীজগণিত</a:t>
            </a:r>
            <a:br>
              <a:rPr lang="bn-BD" sz="6000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</a:br>
            <a:r>
              <a:rPr lang="bn-BD" sz="4400" u="sng" dirty="0">
                <a:solidFill>
                  <a:schemeClr val="tx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নম্বরঃ </a:t>
            </a:r>
            <a:r>
              <a:rPr lang="bn-BD" sz="4400" u="sng" dirty="0" smtClean="0">
                <a:solidFill>
                  <a:schemeClr val="tx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1</a:t>
            </a:r>
            <a:r>
              <a:rPr lang="en-US" sz="4400" u="sng" dirty="0" smtClean="0">
                <a:solidFill>
                  <a:schemeClr val="tx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5</a:t>
            </a:r>
            <a:r>
              <a:rPr lang="bn-BD" sz="4400" u="sng" dirty="0" smtClean="0">
                <a:solidFill>
                  <a:schemeClr val="tx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BD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5টি </a:t>
            </a:r>
            <a:r>
              <a:rPr lang="bn-BD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প্রশ্ন </a:t>
            </a:r>
            <a:r>
              <a:rPr lang="bn-BD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থাকবে 3 টি </a:t>
            </a:r>
            <a:r>
              <a:rPr lang="bn-BD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প্রশ্নের উত্তর দিতে হবে। প্রতিটি প্রশ্নের নম্বর  ৫  </a:t>
            </a:r>
            <a:endParaRPr lang="en-US" sz="28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" y="4417823"/>
            <a:ext cx="8077200" cy="1601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buFont typeface="Wingdings" pitchFamily="2" charset="2"/>
              <a:buChar char="Ø"/>
            </a:pP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ম্যাট্রিক্স ও </a:t>
            </a: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নির্ণায়ক হতে</a:t>
            </a:r>
            <a:r>
              <a:rPr lang="bn-BD" sz="3600" dirty="0" smtClean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  তিনটি থেকে দুটি এবং</a:t>
            </a:r>
            <a:r>
              <a:rPr lang="bn-BD" sz="3600" dirty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	</a:t>
            </a:r>
            <a:endParaRPr lang="en-US" sz="3600" dirty="0">
              <a:solidFill>
                <a:srgbClr val="000000"/>
              </a:solidFill>
              <a:cs typeface="Vrinda" charset="0"/>
            </a:endParaRPr>
          </a:p>
          <a:p>
            <a:pPr marL="571500" indent="-571500">
              <a:lnSpc>
                <a:spcPct val="90000"/>
              </a:lnSpc>
              <a:buFont typeface="Wingdings" pitchFamily="2" charset="2"/>
              <a:buChar char="Ø"/>
            </a:pPr>
            <a:r>
              <a:rPr lang="bn-BD" sz="36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বিন্যাস </a:t>
            </a:r>
            <a:r>
              <a:rPr lang="bn-BD" sz="3600" dirty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ও সমাবেশ হতে</a:t>
            </a:r>
            <a:r>
              <a:rPr lang="bn-BD" sz="3600" dirty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দুটি  থেকে একটি </a:t>
            </a:r>
            <a:r>
              <a:rPr lang="bn-BD" sz="3600" dirty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	</a:t>
            </a:r>
            <a:endParaRPr lang="bn-BD" sz="3600" dirty="0" smtClean="0">
              <a:solidFill>
                <a:srgbClr val="00000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lnSpc>
                <a:spcPct val="90000"/>
              </a:lnSpc>
            </a:pPr>
            <a:r>
              <a:rPr lang="bn-BD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প্রশ্নের উত্তর দিতে হবে</a:t>
            </a:r>
            <a:r>
              <a:rPr lang="bn-BD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bn-BD" sz="3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980703"/>
      </p:ext>
    </p:extLst>
  </p:cSld>
  <p:clrMapOvr>
    <a:masterClrMapping/>
  </p:clrMapOvr>
  <p:transition>
    <p:zoom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52400"/>
            <a:ext cx="8382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60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জ্যামিতি ও ভেক্টর</a:t>
            </a:r>
            <a:r>
              <a:rPr lang="bn-BD" sz="4800" b="1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/>
            </a:r>
            <a:br>
              <a:rPr lang="en-US" sz="4800" b="1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</a:br>
            <a:r>
              <a:rPr lang="bn-BD" sz="4400" u="sng" dirty="0" smtClean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নম্বরঃ ২০</a:t>
            </a:r>
            <a:r>
              <a:rPr lang="bn-BD" sz="4400" b="1" u="sng" dirty="0" smtClean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BD" sz="2800" b="1" dirty="0" smtClean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ছয়টি </a:t>
            </a:r>
            <a:r>
              <a:rPr lang="bn-BD" sz="2800" b="1" dirty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প্রশ্ন থাকবে, </a:t>
            </a:r>
            <a:r>
              <a:rPr lang="bn-BD" sz="2800" b="1" dirty="0" smtClean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চারটি </a:t>
            </a:r>
            <a:r>
              <a:rPr lang="bn-BD" sz="2800" b="1" dirty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প্রশ্নের উত্তর দিতে হবে। প্রতিটি প্রশ্নের নম্বর  ৫ </a:t>
            </a:r>
            <a:endParaRPr lang="en-US" sz="44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61999" y="2438400"/>
            <a:ext cx="7772401" cy="236220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r>
              <a:rPr lang="bn-BD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দ্বিতীয় অধ্যায় - ভেক্টর </a:t>
            </a:r>
          </a:p>
          <a:p>
            <a:r>
              <a:rPr lang="bn-BD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তৃতীয় অধ্যায় - সরলরেখা </a:t>
            </a:r>
          </a:p>
          <a:p>
            <a:r>
              <a:rPr lang="bn-BD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চতুর্থ অধ্যায় - বৃত্ত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81001" y="4495800"/>
            <a:ext cx="8305800" cy="236220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r>
              <a:rPr lang="bn-BD" sz="36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ভেক্টর </a:t>
            </a:r>
            <a:r>
              <a:rPr lang="bn-BD" sz="3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হতে  </a:t>
            </a:r>
            <a:r>
              <a:rPr lang="bn-BD" sz="36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২ </a:t>
            </a:r>
            <a:r>
              <a:rPr lang="bn-BD" sz="3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টি থেকে </a:t>
            </a:r>
            <a:r>
              <a:rPr lang="bn-BD" sz="36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 টি এবং</a:t>
            </a:r>
          </a:p>
          <a:p>
            <a:r>
              <a:rPr lang="bn-BD" sz="36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সরলরেখা  ও  বৃত্ত </a:t>
            </a:r>
            <a:r>
              <a:rPr lang="bn-BD" sz="3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হতে  </a:t>
            </a:r>
            <a:r>
              <a:rPr lang="bn-BD" sz="36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৪ </a:t>
            </a:r>
            <a:r>
              <a:rPr lang="bn-BD" sz="3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টি থেকে </a:t>
            </a:r>
            <a:r>
              <a:rPr lang="bn-BD" sz="36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৩টি</a:t>
            </a:r>
            <a:r>
              <a:rPr lang="en-US" sz="36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	</a:t>
            </a:r>
            <a:r>
              <a:rPr lang="bn-BD" sz="3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bn-BD" sz="3600" dirty="0" smtClean="0">
              <a:solidFill>
                <a:schemeClr val="accent4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</a:pPr>
            <a:r>
              <a:rPr lang="bn-BD" sz="36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প্রশ্নের </a:t>
            </a:r>
            <a:r>
              <a:rPr lang="bn-BD" sz="3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উত্তর দিতে হবে।</a:t>
            </a:r>
            <a:endParaRPr lang="bn-BD" sz="3600" dirty="0" smtClean="0">
              <a:solidFill>
                <a:schemeClr val="accent4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en-US" sz="2000" dirty="0">
              <a:solidFill>
                <a:schemeClr val="accent4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962747"/>
      </p:ext>
    </p:extLst>
  </p:cSld>
  <p:clrMapOvr>
    <a:masterClrMapping/>
  </p:clrMapOvr>
  <p:transition>
    <p:zoom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457200"/>
            <a:ext cx="8153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54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ত্রিকোণমিতি </a:t>
            </a:r>
            <a:r>
              <a:rPr lang="en-US" sz="54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/>
            </a:r>
            <a:br>
              <a:rPr lang="en-US" sz="54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</a:br>
            <a:r>
              <a:rPr lang="bn-BD" sz="44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নম্বরঃ ২০ </a:t>
            </a:r>
            <a:endParaRPr lang="bn-BD" sz="4400" dirty="0" smtClean="0">
              <a:solidFill>
                <a:schemeClr val="accent4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ছয়টি প্রশ্ন থাকবে, চারটি প্রশ্নের উত্তর দিতে হবে। প্রতিটি প্রশ্নের নম্বর  ৫  </a:t>
            </a:r>
            <a:endParaRPr lang="en-US" sz="2800" dirty="0">
              <a:solidFill>
                <a:schemeClr val="accent4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33400" y="2895600"/>
            <a:ext cx="8001000" cy="152400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r>
              <a:rPr lang="bn-BD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ষষ্ট অধ্যায় - ত্রিকোণমিতিক অনুপাত </a:t>
            </a:r>
          </a:p>
          <a:p>
            <a:r>
              <a:rPr lang="bn-BD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সপ্তম অধ্যায় - সংযুক্ত কোণের ত্রিকোণমিতিক অনুপাত</a:t>
            </a:r>
          </a:p>
          <a:p>
            <a:pPr>
              <a:buFont typeface="Wingdings" pitchFamily="2" charset="2"/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endParaRPr lang="en-US" sz="2400" dirty="0">
              <a:cs typeface="Vrinda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4495800"/>
            <a:ext cx="8229600" cy="182880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r>
              <a:rPr lang="bn-BD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ত্রিকোণমিতিক অনুপাত  হতে  ৩ টি থেকে ২ টি এবং </a:t>
            </a:r>
          </a:p>
          <a:p>
            <a:pPr algn="ctr"/>
            <a:r>
              <a:rPr lang="bn-BD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সংযুক্ত কোণের ত্রিকোণমিতিক </a:t>
            </a:r>
            <a:r>
              <a:rPr lang="bn-BD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অনুপাত হতে  ৩ টি থেকে ২ </a:t>
            </a:r>
            <a:r>
              <a:rPr lang="bn-BD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টি </a:t>
            </a:r>
            <a:r>
              <a:rPr lang="bn-BD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প্রশ্নের উত্তর দিতে হবে।</a:t>
            </a:r>
            <a:endParaRPr lang="bn-BD" dirty="0" smtClean="0">
              <a:solidFill>
                <a:schemeClr val="accent4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>
              <a:buFont typeface="Wingdings" pitchFamily="2" charset="2"/>
              <a:buNone/>
            </a:pPr>
            <a:r>
              <a:rPr lang="bn-BD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endParaRPr lang="en-US" sz="2000" dirty="0">
              <a:solidFill>
                <a:schemeClr val="accent4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Vrind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794451"/>
      </p:ext>
    </p:extLst>
  </p:cSld>
  <p:clrMapOvr>
    <a:masterClrMapping/>
  </p:clrMapOvr>
  <p:transition>
    <p:zoom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28600"/>
            <a:ext cx="8305800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ক্যালকুলাস</a:t>
            </a:r>
            <a:r>
              <a:rPr lang="bn-BD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Vrinda" charset="0"/>
              </a:rPr>
              <a:t/>
            </a:r>
            <a:br>
              <a:rPr lang="bn-BD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Vrinda" charset="0"/>
              </a:rPr>
            </a:br>
            <a:r>
              <a:rPr lang="bn-BD" sz="4000" u="sng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নম্বরঃ </a:t>
            </a:r>
            <a:r>
              <a:rPr lang="bn-BD" sz="4000" u="sng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২০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BD" sz="28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ছয়টি </a:t>
            </a:r>
            <a:r>
              <a:rPr lang="bn-BD" sz="28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প্রশ্ন </a:t>
            </a:r>
            <a:r>
              <a:rPr lang="bn-BD" sz="28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থাকবে চারটি </a:t>
            </a:r>
            <a:r>
              <a:rPr lang="bn-BD" sz="28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প্রশ্নের উত্তর দিতে হবে। প্রতিটি প্রশ্নের নম্বর  ৫ 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62000" y="2590801"/>
            <a:ext cx="7696200" cy="1828799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r>
              <a:rPr lang="bn-BD" sz="3600" dirty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অষ্টম অধ্যায়- ফাংশন ও ফাংশনের </a:t>
            </a:r>
            <a:r>
              <a:rPr lang="bn-BD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লেখচিত্র</a:t>
            </a:r>
          </a:p>
          <a:p>
            <a:r>
              <a:rPr lang="bn-BD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নবম অধ্যায় – অন্তরীকরণ   </a:t>
            </a:r>
          </a:p>
          <a:p>
            <a:r>
              <a:rPr lang="bn-BD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দশম অধ্যায় – যোগজীকরণ </a:t>
            </a:r>
          </a:p>
          <a:p>
            <a:pPr marL="0" indent="0">
              <a:buNone/>
            </a:pPr>
            <a:endParaRPr lang="en-US" sz="36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4648201"/>
            <a:ext cx="8229600" cy="1828799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r>
              <a:rPr lang="bn-BD" sz="3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ফাংশন ও ফাংশনের লেখচিত্র হতে ২ টি থেকে ১ টি </a:t>
            </a:r>
            <a:endParaRPr lang="en-US" sz="3600" dirty="0">
              <a:solidFill>
                <a:schemeClr val="accent4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অন্তরীকরণ ও যোগজীকরণ হতে চারটি থেকে তিনটি  </a:t>
            </a:r>
          </a:p>
          <a:p>
            <a:pPr marL="0" indent="0" algn="ctr">
              <a:buNone/>
            </a:pPr>
            <a:r>
              <a:rPr lang="bn-BD" sz="3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প্রশ্নের উত্তর দিতে হবে।</a:t>
            </a:r>
            <a:endParaRPr lang="en-US" sz="3600" dirty="0">
              <a:solidFill>
                <a:schemeClr val="accent4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4648"/>
      </p:ext>
    </p:extLst>
  </p:cSld>
  <p:clrMapOvr>
    <a:masterClrMapping/>
  </p:clrMapOvr>
  <p:transition>
    <p:zoom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4800" y="267831"/>
            <a:ext cx="8382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6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ব্যবহারিক</a:t>
            </a:r>
            <a:br>
              <a:rPr lang="bn-BD" sz="6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</a:br>
            <a:r>
              <a:rPr lang="bn-BD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নম্বরঃ ২৫ </a:t>
            </a:r>
            <a:endParaRPr lang="bn-BD" sz="44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৫ টি কার্যক্রম থাকবে ২ টি কার্যক্রম সম্পন্ন করতে হবে। </a:t>
            </a:r>
            <a:endParaRPr lang="en-US" sz="6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3048000"/>
            <a:ext cx="8305800" cy="342900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r>
              <a:rPr lang="bn-BD" dirty="0" smtClean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দুইটি কার্যক্রমে, নম্বর = ৬</a:t>
            </a:r>
            <a:r>
              <a:rPr lang="en-US" dirty="0" smtClean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×</a:t>
            </a:r>
            <a:r>
              <a:rPr lang="bn-BD" dirty="0" smtClean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 ২ =১২</a:t>
            </a:r>
          </a:p>
          <a:p>
            <a:pPr marL="0" indent="0">
              <a:buNone/>
            </a:pPr>
            <a:r>
              <a:rPr lang="bn-BD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[</a:t>
            </a:r>
            <a:r>
              <a:rPr lang="bn-BD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প্রত্যেক কার্যক্রমে তত্ত্বঃ ২ নম্বর, লেখচিত্র অঙ্কন ও উপাত্ত বিশ্লেষণঃ ৪ নম্বর]  </a:t>
            </a:r>
          </a:p>
          <a:p>
            <a:r>
              <a:rPr lang="en-US" sz="3600" dirty="0" smtClean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ব্যাখ্যাসহ ফলাফল উপাস্থাপন, নম্বর = ২</a:t>
            </a:r>
            <a:r>
              <a:rPr lang="en-US" sz="3600" dirty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.</a:t>
            </a:r>
            <a:r>
              <a:rPr lang="bn-BD" sz="3600" dirty="0" smtClean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৫</a:t>
            </a:r>
            <a:r>
              <a:rPr lang="en-US" sz="3600" dirty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 × 2=5</a:t>
            </a:r>
            <a:endParaRPr lang="bn-BD" sz="3600" dirty="0" smtClean="0">
              <a:solidFill>
                <a:srgbClr val="0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dirty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ব্যবহারিক খাতা উপাস্থাপন,  নম্বর = ৩ </a:t>
            </a:r>
          </a:p>
          <a:p>
            <a:r>
              <a:rPr lang="en-US" sz="3600" dirty="0" smtClean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মৌখীক অভীক্ষা, নম্বর = ৫ </a:t>
            </a:r>
            <a:endParaRPr lang="en-US" sz="3600" dirty="0" smtClean="0">
              <a:solidFill>
                <a:srgbClr val="0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742825"/>
      </p:ext>
    </p:extLst>
  </p:cSld>
  <p:clrMapOvr>
    <a:masterClrMapping/>
  </p:clrMapOvr>
  <p:transition>
    <p:zoom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my work\My Ducoment\Pictures\flowers\vactor flow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87630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 rot="18800318">
            <a:off x="-144696" y="2148824"/>
            <a:ext cx="6327373" cy="1862048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rtlCol="0">
            <a:spAutoFit/>
          </a:bodyPr>
          <a:lstStyle/>
          <a:p>
            <a:r>
              <a:rPr lang="en-US" sz="11500" b="1" dirty="0" smtClean="0">
                <a:solidFill>
                  <a:srgbClr val="C00000"/>
                </a:solidFill>
              </a:rPr>
              <a:t>THANKS</a:t>
            </a:r>
            <a:endParaRPr lang="en-US" sz="115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07180"/>
      </p:ext>
    </p:extLst>
  </p:cSld>
  <p:clrMapOvr>
    <a:masterClrMapping/>
  </p:clrMapOvr>
  <p:transition>
    <p:zo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390</TotalTime>
  <Words>210</Words>
  <Application>Microsoft Office PowerPoint</Application>
  <PresentationFormat>On-screen Show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Ripple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গণিত ১ম পত্র</dc:title>
  <dc:creator>Ridwan</dc:creator>
  <cp:lastModifiedBy>ismail - [2010]</cp:lastModifiedBy>
  <cp:revision>54</cp:revision>
  <dcterms:created xsi:type="dcterms:W3CDTF">2011-06-20T05:58:49Z</dcterms:created>
  <dcterms:modified xsi:type="dcterms:W3CDTF">2014-03-22T04:45:09Z</dcterms:modified>
</cp:coreProperties>
</file>